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wmf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6"/>
  </p:notesMasterIdLst>
  <p:sldIdLst>
    <p:sldId id="256" r:id="rId2"/>
    <p:sldId id="303" r:id="rId3"/>
    <p:sldId id="259" r:id="rId4"/>
    <p:sldId id="280" r:id="rId5"/>
    <p:sldId id="304" r:id="rId6"/>
    <p:sldId id="311" r:id="rId7"/>
    <p:sldId id="312" r:id="rId8"/>
    <p:sldId id="313" r:id="rId9"/>
    <p:sldId id="305" r:id="rId10"/>
    <p:sldId id="314" r:id="rId11"/>
    <p:sldId id="315" r:id="rId12"/>
    <p:sldId id="316" r:id="rId13"/>
    <p:sldId id="267" r:id="rId14"/>
    <p:sldId id="268" r:id="rId15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  <p:clrMru>
    <a:srgbClr val="660033"/>
    <a:srgbClr val="990000"/>
    <a:srgbClr val="000066"/>
    <a:srgbClr val="009900"/>
    <a:srgbClr val="FFFF66"/>
    <a:srgbClr val="FFCC00"/>
    <a:srgbClr val="00CC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Светлый стиль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horzBarState="maximized">
    <p:restoredLeft sz="10265" autoAdjust="0"/>
    <p:restoredTop sz="89620" autoAdjust="0"/>
  </p:normalViewPr>
  <p:slideViewPr>
    <p:cSldViewPr>
      <p:cViewPr>
        <p:scale>
          <a:sx n="100" d="100"/>
          <a:sy n="100" d="100"/>
        </p:scale>
        <p:origin x="-426" y="-3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67EDC94D-D484-4999-8F2E-C3CF12605102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457FB283-8A45-4905-9FC1-7A9EAC37FF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36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r>
              <a:rPr lang="ru-RU" smtClean="0"/>
              <a:t>М. Ларионов. Рыбы при закате</a:t>
            </a:r>
          </a:p>
        </p:txBody>
      </p:sp>
      <p:sp>
        <p:nvSpPr>
          <p:cNvPr id="1536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4073B93-9AD1-4B1A-B563-AA3F8E32075D}" type="slidenum">
              <a:rPr lang="ru-RU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Борисов-Мусатов. «Весна»</a:t>
            </a:r>
          </a:p>
          <a:p>
            <a:r>
              <a:rPr lang="ru-RU" smtClean="0"/>
              <a:t>Явленский. «Портрет»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D348E3E-01F2-4991-9E2E-0BA8B3C3D71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mtClean="0"/>
              <a:t>Борисов-Мусатов. «Весна»</a:t>
            </a:r>
          </a:p>
          <a:p>
            <a:r>
              <a:rPr lang="ru-RU" smtClean="0"/>
              <a:t>Явленский. «Портрет»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83CE7A9C-1DF1-44F3-9665-BCB8DFB7ECDD}" type="slidenum">
              <a:rPr lang="ru-RU" smtClean="0"/>
              <a:pPr>
                <a:defRPr/>
              </a:pPr>
              <a:t>7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tIns="0" rIns="18288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ECFE85-BAD7-4999-85D7-B74F0B854B08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5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AF7685-14A5-44EB-8890-F21CFAF0DC1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38FA74-15AF-4387-AFAA-AD362F53E1AA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B91D23-CD85-404F-B2D4-99AC6440E98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71A96E-855D-47F7-9B53-BF50A7614D5D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E7EDD6-CDE1-4190-97D2-060FFB0AE12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F85597-CDBF-4052-923A-47169FC45346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132143-9C59-4B02-BE6D-919847CF4EB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tIns="0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EE9DB6-8292-4278-A21B-DA8695389F3F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65207EC-3AA1-4FCA-86CA-CE026AEFA53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9BF83CD-9296-4714-B394-5C1EE6FC0B78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F1CFAB-B6A7-40C6-A64C-81D916F988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73F1464-749A-4F1E-B600-8AE51BAAFE07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8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ECE694-2CF7-40A7-8F40-E3B9C1D841F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F7BA85-611F-4D7F-AFE6-908B5A6B455D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4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086FF6-62E6-4113-9B9F-FA026147B0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BA947-5BFE-42C3-AACC-AED761285EA5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B51872-8875-4C31-9444-87B5CEA489C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A3C9A5-5631-4616-9FC5-2BB464BBC5F5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6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13DB2B-8DCC-4C70-BF72-495FC96B6BC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nip and Round Single Corner Rectangle 8"/>
          <p:cNvSpPr/>
          <p:nvPr/>
        </p:nvSpPr>
        <p:spPr>
          <a:xfrm rot="420000" flipV="1">
            <a:off x="3165475" y="1108075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ight Triangle 11"/>
          <p:cNvSpPr/>
          <p:nvPr/>
        </p:nvSpPr>
        <p:spPr>
          <a:xfrm rot="420000" flipV="1">
            <a:off x="8004175" y="5359400"/>
            <a:ext cx="155575" cy="155575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lIns="45720" rIns="45720" bIns="45720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9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A24D01-1635-452B-8961-046DB0051E54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10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1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89CE2B-6B11-444D-9BA7-DB2AEEB759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938"/>
            <a:ext cx="9163050" cy="104140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938"/>
            <a:ext cx="4762500" cy="6381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latin typeface="+mn-lt"/>
            </a:endParaRPr>
          </a:p>
        </p:txBody>
      </p:sp>
      <p:sp>
        <p:nvSpPr>
          <p:cNvPr id="1028" name="Title Placeholder 8"/>
          <p:cNvSpPr>
            <a:spLocks noGrp="1"/>
          </p:cNvSpPr>
          <p:nvPr>
            <p:ph type="title"/>
          </p:nvPr>
        </p:nvSpPr>
        <p:spPr bwMode="auto">
          <a:xfrm>
            <a:off x="457200" y="70485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  <a:endParaRPr lang="en-US" smtClean="0"/>
          </a:p>
        </p:txBody>
      </p:sp>
      <p:sp>
        <p:nvSpPr>
          <p:cNvPr id="1029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935163"/>
            <a:ext cx="8229600" cy="438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AF556344-DB8B-4AD7-986E-C8183C66D5EB}" type="datetimeFigureOut">
              <a:rPr lang="ru-RU"/>
              <a:pPr>
                <a:defRPr/>
              </a:pPr>
              <a:t>04.10.2013</a:t>
            </a:fld>
            <a:endParaRPr lang="ru-RU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2">
                    <a:shade val="9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5FC9E16A-7196-48D5-8C6E-B477C9D2BB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grpSp>
        <p:nvGrpSpPr>
          <p:cNvPr id="1033" name="Group 1"/>
          <p:cNvGrpSpPr>
            <a:grpSpLocks/>
          </p:cNvGrpSpPr>
          <p:nvPr/>
        </p:nvGrpSpPr>
        <p:grpSpPr bwMode="auto">
          <a:xfrm>
            <a:off x="-19050" y="203200"/>
            <a:ext cx="9180513" cy="647700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2" r:id="rId1"/>
    <p:sldLayoutId id="2147483731" r:id="rId2"/>
    <p:sldLayoutId id="2147483733" r:id="rId3"/>
    <p:sldLayoutId id="2147483730" r:id="rId4"/>
    <p:sldLayoutId id="2147483729" r:id="rId5"/>
    <p:sldLayoutId id="2147483728" r:id="rId6"/>
    <p:sldLayoutId id="2147483727" r:id="rId7"/>
    <p:sldLayoutId id="2147483726" r:id="rId8"/>
    <p:sldLayoutId id="2147483734" r:id="rId9"/>
    <p:sldLayoutId id="2147483725" r:id="rId10"/>
    <p:sldLayoutId id="2147483724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5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5000">
          <a:solidFill>
            <a:schemeClr val="tx2"/>
          </a:solidFill>
          <a:latin typeface="Calibri" pitchFamily="34" charset="0"/>
        </a:defRPr>
      </a:lvl9pPr>
    </p:titleStyle>
    <p:bodyStyle>
      <a:lvl1pPr marL="273050" indent="-2730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95000"/>
        <a:buFont typeface="Wingdings 2" pitchFamily="18" charset="2"/>
        <a:buChar char="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46063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 2" pitchFamily="18" charset="2"/>
        <a:buChar char="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0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 2" pitchFamily="18" charset="2"/>
        <a:buChar char="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7450" indent="-209550" algn="l" rtl="0" eaLnBrk="0" fontAlgn="base" hangingPunct="0">
        <a:spcBef>
          <a:spcPct val="20000"/>
        </a:spcBef>
        <a:spcAft>
          <a:spcPct val="0"/>
        </a:spcAft>
        <a:buClr>
          <a:srgbClr val="DEAE00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2088" indent="-209550" algn="l" rtl="0" eaLnBrk="0" fontAlgn="base" hangingPunct="0">
        <a:spcBef>
          <a:spcPct val="20000"/>
        </a:spcBef>
        <a:spcAft>
          <a:spcPct val="0"/>
        </a:spcAft>
        <a:buClr>
          <a:srgbClr val="B77BB4"/>
        </a:buClr>
        <a:buSzPct val="65000"/>
        <a:buFont typeface="Wingdings 2" pitchFamily="18" charset="2"/>
        <a:buChar char="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39948" y="-531440"/>
            <a:ext cx="7025236" cy="1700808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5400" dirty="0">
                <a:solidFill>
                  <a:srgbClr val="FFFF66"/>
                </a:solidFill>
                <a:effectLst/>
              </a:rPr>
              <a:t>Цветовая гамма</a:t>
            </a:r>
          </a:p>
        </p:txBody>
      </p:sp>
      <p:sp>
        <p:nvSpPr>
          <p:cNvPr id="14338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00113" y="5595938"/>
            <a:ext cx="7854950" cy="776287"/>
          </a:xfrm>
        </p:spPr>
        <p:txBody>
          <a:bodyPr/>
          <a:lstStyle/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Изобразительное искусство. 3</a:t>
            </a:r>
            <a:r>
              <a:rPr lang="en-US" sz="2000" smtClean="0">
                <a:solidFill>
                  <a:srgbClr val="000066"/>
                </a:solidFill>
              </a:rPr>
              <a:t>-</a:t>
            </a:r>
            <a:r>
              <a:rPr lang="ru-RU" sz="2000" smtClean="0">
                <a:solidFill>
                  <a:srgbClr val="000066"/>
                </a:solidFill>
              </a:rPr>
              <a:t>й класс.</a:t>
            </a:r>
          </a:p>
          <a:p>
            <a:pPr marR="0" eaLnBrk="1" hangingPunct="1"/>
            <a:r>
              <a:rPr lang="ru-RU" sz="2000" smtClean="0">
                <a:solidFill>
                  <a:srgbClr val="000066"/>
                </a:solidFill>
              </a:rPr>
              <a:t>Урок </a:t>
            </a:r>
            <a:r>
              <a:rPr lang="en-US" sz="2000" smtClean="0">
                <a:solidFill>
                  <a:srgbClr val="000066"/>
                </a:solidFill>
              </a:rPr>
              <a:t>5</a:t>
            </a:r>
            <a:r>
              <a:rPr lang="ru-RU" sz="2000" smtClean="0">
                <a:solidFill>
                  <a:srgbClr val="000066"/>
                </a:solidFill>
                <a:latin typeface="Arial" charset="0"/>
              </a:rPr>
              <a:t>.</a:t>
            </a:r>
          </a:p>
        </p:txBody>
      </p:sp>
      <p:sp>
        <p:nvSpPr>
          <p:cNvPr id="14339" name="Прямоугольник 4"/>
          <p:cNvSpPr>
            <a:spLocks noChangeArrowheads="1"/>
          </p:cNvSpPr>
          <p:nvPr/>
        </p:nvSpPr>
        <p:spPr bwMode="auto">
          <a:xfrm>
            <a:off x="6300788" y="6353175"/>
            <a:ext cx="2559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© </a:t>
            </a:r>
            <a:r>
              <a:rPr lang="en-US">
                <a:solidFill>
                  <a:srgbClr val="002060"/>
                </a:solidFill>
                <a:latin typeface="Constantia" pitchFamily="18" charset="0"/>
              </a:rPr>
              <a:t>ООО </a:t>
            </a:r>
            <a:r>
              <a:rPr lang="ru-RU">
                <a:solidFill>
                  <a:srgbClr val="002060"/>
                </a:solidFill>
                <a:latin typeface="Constantia" pitchFamily="18" charset="0"/>
              </a:rPr>
              <a:t>«Баласс», 2013</a:t>
            </a:r>
            <a:r>
              <a:rPr lang="ru-RU">
                <a:solidFill>
                  <a:srgbClr val="002060"/>
                </a:solidFill>
              </a:rPr>
              <a:t>.</a:t>
            </a:r>
          </a:p>
        </p:txBody>
      </p:sp>
      <p:pic>
        <p:nvPicPr>
          <p:cNvPr id="14340" name="Picture 5" descr="sova-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92600"/>
            <a:ext cx="2130425" cy="2406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84438" y="1239838"/>
            <a:ext cx="446405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6626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3074" name="Picture 2" descr="C:\Users\msi\Downloads\цвет 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350" y="333375"/>
            <a:ext cx="6337300" cy="6335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7650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30313" y="188913"/>
            <a:ext cx="6854825" cy="6335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sp>
        <p:nvSpPr>
          <p:cNvPr id="2867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8675" name="Picture 3" descr="C:\Users\msi\Downloads\цвет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31913" y="188913"/>
            <a:ext cx="6480175" cy="648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548680"/>
            <a:ext cx="7772400" cy="720080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C00000"/>
                </a:solidFill>
                <a:effectLst/>
              </a:rPr>
              <a:t>Рефлексия</a:t>
            </a:r>
            <a:endParaRPr lang="ru-RU">
              <a:solidFill>
                <a:srgbClr val="C00000"/>
              </a:solidFill>
              <a:effectLst/>
            </a:endParaRPr>
          </a:p>
        </p:txBody>
      </p:sp>
      <p:sp>
        <p:nvSpPr>
          <p:cNvPr id="29698" name="Текст 2"/>
          <p:cNvSpPr>
            <a:spLocks noGrp="1"/>
          </p:cNvSpPr>
          <p:nvPr>
            <p:ph type="body" idx="1"/>
          </p:nvPr>
        </p:nvSpPr>
        <p:spPr>
          <a:xfrm>
            <a:off x="179388" y="1268413"/>
            <a:ext cx="8713787" cy="5400675"/>
          </a:xfrm>
        </p:spPr>
        <p:txBody>
          <a:bodyPr/>
          <a:lstStyle/>
          <a:p>
            <a:pPr algn="ctr"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CC00"/>
                </a:solidFill>
              </a:rPr>
              <a:t>Оцените свою работу на уроке: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FFFF00"/>
                </a:solidFill>
              </a:rPr>
              <a:t>– Что тебе нужно было сделать?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2060"/>
                </a:solidFill>
              </a:rPr>
              <a:t>– Ты выполнил работу?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660033"/>
                </a:solidFill>
              </a:rPr>
              <a:t>– Ты выполнил работу самостоятельно или с помощью? </a:t>
            </a:r>
            <a:r>
              <a:rPr lang="en-US" sz="3700" b="1" smtClean="0">
                <a:solidFill>
                  <a:srgbClr val="660033"/>
                </a:solidFill>
              </a:rPr>
              <a:t>     </a:t>
            </a:r>
            <a:r>
              <a:rPr lang="ru-RU" sz="3700" b="1" smtClean="0">
                <a:solidFill>
                  <a:srgbClr val="660033"/>
                </a:solidFill>
              </a:rPr>
              <a:t>С чьей? 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000066"/>
                </a:solidFill>
              </a:rPr>
              <a:t>– Что бы ты хотел изменить в своей работе?</a:t>
            </a:r>
          </a:p>
          <a:p>
            <a:pPr eaLnBrk="1" hangingPunct="1">
              <a:lnSpc>
                <a:spcPct val="90000"/>
              </a:lnSpc>
            </a:pPr>
            <a:r>
              <a:rPr lang="ru-RU" sz="3700" b="1" smtClean="0">
                <a:solidFill>
                  <a:srgbClr val="7030A0"/>
                </a:solidFill>
              </a:rPr>
              <a:t>– Как бы ты оценил свою работу?</a:t>
            </a:r>
          </a:p>
          <a:p>
            <a:pPr eaLnBrk="1" hangingPunct="1">
              <a:lnSpc>
                <a:spcPct val="90000"/>
              </a:lnSpc>
              <a:buFont typeface="Wingdings 2" pitchFamily="18" charset="2"/>
              <a:buAutoNum type="arabicPeriod"/>
            </a:pPr>
            <a:endParaRPr lang="ru-RU" sz="200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0"/>
            <a:ext cx="7772400" cy="980728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mtClean="0">
                <a:solidFill>
                  <a:srgbClr val="FFFF66"/>
                </a:solidFill>
              </a:rPr>
              <a:t>Домашнее задание</a:t>
            </a:r>
            <a:endParaRPr lang="ru-RU">
              <a:solidFill>
                <a:srgbClr val="FFFF66"/>
              </a:solidFill>
            </a:endParaRPr>
          </a:p>
        </p:txBody>
      </p:sp>
      <p:sp>
        <p:nvSpPr>
          <p:cNvPr id="30722" name="Текст 2"/>
          <p:cNvSpPr>
            <a:spLocks noGrp="1"/>
          </p:cNvSpPr>
          <p:nvPr>
            <p:ph type="body" idx="1"/>
          </p:nvPr>
        </p:nvSpPr>
        <p:spPr>
          <a:xfrm>
            <a:off x="530225" y="1557338"/>
            <a:ext cx="7772400" cy="446405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9512" y="1268760"/>
            <a:ext cx="8712968" cy="5256584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5400" b="1" dirty="0">
                <a:solidFill>
                  <a:srgbClr val="000066"/>
                </a:solidFill>
              </a:rPr>
              <a:t>Принести рабочую тетрадь, лист А3, карандаш, краски (гуашь), кисти № 4, 6, 8.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638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568575"/>
            <a:ext cx="524986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427288"/>
            <a:ext cx="3230563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493875" y="332656"/>
            <a:ext cx="828092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dirty="0">
                <a:solidFill>
                  <a:srgbClr val="660033"/>
                </a:solidFill>
              </a:rPr>
              <a:t>Какое состояние передал в картине «Весна</a:t>
            </a:r>
            <a:r>
              <a:rPr lang="ru-RU" sz="3200" dirty="0">
                <a:solidFill>
                  <a:srgbClr val="660033"/>
                </a:solidFill>
              </a:rPr>
              <a:t>» (слева) </a:t>
            </a:r>
            <a:r>
              <a:rPr lang="ru-RU" sz="3200" dirty="0">
                <a:solidFill>
                  <a:srgbClr val="660033"/>
                </a:solidFill>
              </a:rPr>
              <a:t>Борисов-</a:t>
            </a:r>
            <a:r>
              <a:rPr lang="ru-RU" sz="3200" dirty="0" err="1">
                <a:solidFill>
                  <a:srgbClr val="660033"/>
                </a:solidFill>
              </a:rPr>
              <a:t>Мусатов</a:t>
            </a:r>
            <a:r>
              <a:rPr lang="ru-RU" sz="3200" dirty="0">
                <a:solidFill>
                  <a:srgbClr val="660033"/>
                </a:solidFill>
              </a:rPr>
              <a:t>? Спокойное или напряженное?</a:t>
            </a: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0045" y="332656"/>
            <a:ext cx="8280920" cy="1656184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3600">
                <a:solidFill>
                  <a:srgbClr val="660033"/>
                </a:solidFill>
              </a:rPr>
              <a:t>А Явленский в «Портрете» (справа)? Спокойное или напряжённое? Как вы догадались?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260648"/>
            <a:ext cx="7772400" cy="936104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4800" smtClean="0">
                <a:solidFill>
                  <a:srgbClr val="FFFF66"/>
                </a:solidFill>
              </a:rPr>
              <a:t>Формулирование проблемы</a:t>
            </a: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18434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r>
              <a:rPr lang="ru-RU" sz="3600" i="1" smtClean="0">
                <a:solidFill>
                  <a:srgbClr val="002060"/>
                </a:solidFill>
              </a:rPr>
              <a:t>Возможны и другие варианты проблемного вопроса</a:t>
            </a:r>
            <a:r>
              <a:rPr lang="ru-RU" sz="3600" i="1" smtClean="0">
                <a:solidFill>
                  <a:srgbClr val="002060"/>
                </a:solidFill>
                <a:latin typeface="Arial" charset="0"/>
              </a:rPr>
              <a:t>.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>
                <a:solidFill>
                  <a:srgbClr val="660033"/>
                </a:solidFill>
              </a:rPr>
              <a:t>Как художникам удаётся передать в своих картинах состояние души или природы?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1316038"/>
            <a:ext cx="7772400" cy="1363662"/>
          </a:xfrm>
        </p:spPr>
        <p:txBody>
          <a:bodyPr/>
          <a:lstStyle/>
          <a:p>
            <a:pPr eaLnBrk="1" hangingPunct="1">
              <a:defRPr/>
            </a:pPr>
            <a:endParaRPr lang="ru-RU"/>
          </a:p>
        </p:txBody>
      </p:sp>
      <p:sp>
        <p:nvSpPr>
          <p:cNvPr id="19458" name="Текст 2"/>
          <p:cNvSpPr>
            <a:spLocks noGrp="1"/>
          </p:cNvSpPr>
          <p:nvPr>
            <p:ph type="body" idx="1"/>
          </p:nvPr>
        </p:nvSpPr>
        <p:spPr>
          <a:xfrm>
            <a:off x="530225" y="2705100"/>
            <a:ext cx="7772400" cy="1509713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179388" y="1052513"/>
            <a:ext cx="8642350" cy="3527425"/>
          </a:xfrm>
          <a:prstGeom prst="wedgeEllipseCallou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rgbClr val="66003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sz="4800" b="1" dirty="0">
                <a:solidFill>
                  <a:srgbClr val="660033"/>
                </a:solidFill>
              </a:rPr>
              <a:t>Поиск решения проблемы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0482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125538"/>
            <a:ext cx="8496300" cy="287972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324043"/>
                </a:solidFill>
              </a:rPr>
              <a:t>1. </a:t>
            </a:r>
            <a:r>
              <a:rPr lang="ru-RU" sz="2800" b="1">
                <a:solidFill>
                  <a:srgbClr val="324043"/>
                </a:solidFill>
              </a:rPr>
              <a:t>До чтения:</a:t>
            </a:r>
          </a:p>
          <a:p>
            <a:r>
              <a:rPr lang="ru-RU" sz="2800" b="1">
                <a:solidFill>
                  <a:srgbClr val="324043"/>
                </a:solidFill>
              </a:rPr>
              <a:t>– Рассмотрите выделенные слова в тексте, прочитайте заголовок и ответьте на вопрос: о чем этот текст?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3850" y="1125538"/>
            <a:ext cx="8440738" cy="3236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3850" y="4292600"/>
            <a:ext cx="8440738" cy="2008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150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sp>
        <p:nvSpPr>
          <p:cNvPr id="4" name="Овальная выноска 3"/>
          <p:cNvSpPr/>
          <p:nvPr/>
        </p:nvSpPr>
        <p:spPr>
          <a:xfrm>
            <a:off x="323850" y="1125538"/>
            <a:ext cx="8496300" cy="2879725"/>
          </a:xfrm>
          <a:prstGeom prst="wedgeEllipseCallou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r>
              <a:rPr lang="ru-RU" sz="2400" b="1">
                <a:solidFill>
                  <a:srgbClr val="324043"/>
                </a:solidFill>
              </a:rPr>
              <a:t>2. Во время чтения:</a:t>
            </a:r>
          </a:p>
          <a:p>
            <a:r>
              <a:rPr lang="ru-RU" sz="2400" b="1">
                <a:solidFill>
                  <a:srgbClr val="324043"/>
                </a:solidFill>
              </a:rPr>
              <a:t>– Проверьте себя по тексту (2-й абзац). Найдите в тексте, какие бывают сочетания цветов (3–4-й абзацы)?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9413" y="981075"/>
            <a:ext cx="8440737" cy="3236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9413" y="4183063"/>
            <a:ext cx="8440737" cy="2008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22530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3228975"/>
            <a:ext cx="7854950" cy="1752600"/>
          </a:xfrm>
        </p:spPr>
        <p:txBody>
          <a:bodyPr/>
          <a:lstStyle/>
          <a:p>
            <a:pPr marR="0"/>
            <a:endParaRPr lang="ru-RU" smtClean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9388" y="2568575"/>
            <a:ext cx="5249862" cy="4008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651500" y="2427288"/>
            <a:ext cx="3230563" cy="4291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ый прямоугольник 3"/>
          <p:cNvSpPr/>
          <p:nvPr/>
        </p:nvSpPr>
        <p:spPr>
          <a:xfrm>
            <a:off x="0" y="188639"/>
            <a:ext cx="9144000" cy="2088233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r>
              <a:rPr lang="ru-RU" sz="2800" b="1">
                <a:solidFill>
                  <a:srgbClr val="324043"/>
                </a:solidFill>
              </a:rPr>
              <a:t>После чтения:</a:t>
            </a:r>
            <a:endParaRPr lang="ru-RU" sz="2800">
              <a:solidFill>
                <a:srgbClr val="324043"/>
              </a:solidFill>
            </a:endParaRPr>
          </a:p>
          <a:p>
            <a:pPr algn="just"/>
            <a:r>
              <a:rPr lang="ru-RU" sz="2800">
                <a:solidFill>
                  <a:srgbClr val="324043"/>
                </a:solidFill>
              </a:rPr>
              <a:t>– Посмотрите ещё раз на картины и определите, какую гамму цветов подобрал для своей картины Борисов-Мусатов, а какую Явленский?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225" y="260350"/>
            <a:ext cx="7772400" cy="936625"/>
          </a:xfrm>
        </p:spPr>
        <p:txBody>
          <a:bodyPr/>
          <a:lstStyle/>
          <a:p>
            <a:pPr algn="ctr" eaLnBrk="1" fontAlgn="auto" hangingPunct="1">
              <a:spcAft>
                <a:spcPts val="0"/>
              </a:spcAft>
              <a:defRPr/>
            </a:pPr>
            <a:endParaRPr lang="ru-RU" sz="4800">
              <a:solidFill>
                <a:srgbClr val="FFFF66"/>
              </a:solidFill>
            </a:endParaRPr>
          </a:p>
        </p:txBody>
      </p:sp>
      <p:sp>
        <p:nvSpPr>
          <p:cNvPr id="24578" name="Текст 2"/>
          <p:cNvSpPr>
            <a:spLocks noGrp="1"/>
          </p:cNvSpPr>
          <p:nvPr>
            <p:ph type="body" idx="1"/>
          </p:nvPr>
        </p:nvSpPr>
        <p:spPr>
          <a:xfrm>
            <a:off x="530225" y="1916113"/>
            <a:ext cx="7772400" cy="4681537"/>
          </a:xfrm>
        </p:spPr>
        <p:txBody>
          <a:bodyPr/>
          <a:lstStyle/>
          <a:p>
            <a:pPr algn="ctr" eaLnBrk="1" hangingPunct="1"/>
            <a:endParaRPr lang="ru-RU" smtClean="0"/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  <a:p>
            <a:pPr algn="ctr" eaLnBrk="1" hangingPunct="1"/>
            <a:endParaRPr lang="ru-RU" sz="3600" i="1" smtClean="0">
              <a:solidFill>
                <a:srgbClr val="002060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395536" y="1628800"/>
            <a:ext cx="8352928" cy="275637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sz="4400">
                <a:solidFill>
                  <a:srgbClr val="660033"/>
                </a:solidFill>
              </a:rPr>
              <a:t>Как художникам удаётся передать в своих картинах состояние души или природы?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775" cy="1828800"/>
          </a:xfrm>
        </p:spPr>
        <p:txBody>
          <a:bodyPr/>
          <a:lstStyle/>
          <a:p>
            <a:pPr>
              <a:defRPr/>
            </a:pPr>
            <a:endParaRPr lang="ru-RU" dirty="0"/>
          </a:p>
        </p:txBody>
      </p:sp>
      <p:pic>
        <p:nvPicPr>
          <p:cNvPr id="2560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56325" y="1263650"/>
            <a:ext cx="2879725" cy="3267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Скругленная прямоугольная выноска 3"/>
          <p:cNvSpPr/>
          <p:nvPr/>
        </p:nvSpPr>
        <p:spPr>
          <a:xfrm>
            <a:off x="125413" y="620713"/>
            <a:ext cx="6011862" cy="936625"/>
          </a:xfrm>
          <a:prstGeom prst="wedgeRoundRectCallout">
            <a:avLst>
              <a:gd name="adj1" fmla="val -20833"/>
              <a:gd name="adj2" fmla="val 48432"/>
              <a:gd name="adj3" fmla="val 16667"/>
            </a:avLst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/>
            <a:r>
              <a:rPr lang="ru-RU" sz="2400" b="1">
                <a:solidFill>
                  <a:srgbClr val="324043"/>
                </a:solidFill>
              </a:rPr>
              <a:t>1. Смешивая основные цвета, получаем составные, рис. 1.</a:t>
            </a:r>
          </a:p>
        </p:txBody>
      </p:sp>
      <p:sp>
        <p:nvSpPr>
          <p:cNvPr id="5" name="Скругленная прямоугольная выноска 4"/>
          <p:cNvSpPr/>
          <p:nvPr/>
        </p:nvSpPr>
        <p:spPr>
          <a:xfrm>
            <a:off x="144463" y="2060575"/>
            <a:ext cx="6011862" cy="1081088"/>
          </a:xfrm>
          <a:prstGeom prst="wedgeRoundRectCallout">
            <a:avLst>
              <a:gd name="adj1" fmla="val -20833"/>
              <a:gd name="adj2" fmla="val 46444"/>
              <a:gd name="adj3" fmla="val 16667"/>
            </a:avLst>
          </a:prstGeom>
          <a:solidFill>
            <a:schemeClr val="accent3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solidFill>
                  <a:srgbClr val="660033"/>
                </a:solidFill>
              </a:rPr>
              <a:t>2. Смешивая основные и составные, получаем промежуточные </a:t>
            </a:r>
            <a:r>
              <a:rPr lang="ru-RU" sz="2400" b="1" dirty="0">
                <a:solidFill>
                  <a:srgbClr val="660033"/>
                </a:solidFill>
              </a:rPr>
              <a:t>цвета.</a:t>
            </a:r>
            <a:endParaRPr lang="ru-RU" sz="2400" b="1" dirty="0">
              <a:solidFill>
                <a:srgbClr val="660033"/>
              </a:solidFill>
            </a:endParaRPr>
          </a:p>
        </p:txBody>
      </p:sp>
      <p:sp>
        <p:nvSpPr>
          <p:cNvPr id="6" name="Скругленная прямоугольная выноска 5"/>
          <p:cNvSpPr/>
          <p:nvPr/>
        </p:nvSpPr>
        <p:spPr>
          <a:xfrm>
            <a:off x="125413" y="3644900"/>
            <a:ext cx="6011862" cy="1152525"/>
          </a:xfrm>
          <a:prstGeom prst="wedgeRoundRectCallout">
            <a:avLst>
              <a:gd name="adj1" fmla="val -19784"/>
              <a:gd name="adj2" fmla="val 46861"/>
              <a:gd name="adj3" fmla="val 16667"/>
            </a:avLst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>
              <a:defRPr/>
            </a:pP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3. С помощью белил получаем пастельные </a:t>
            </a:r>
            <a:r>
              <a:rPr lang="ru-RU" sz="2400" b="1" dirty="0">
                <a:solidFill>
                  <a:schemeClr val="accent1">
                    <a:lumMod val="50000"/>
                  </a:schemeClr>
                </a:solidFill>
              </a:rPr>
              <a:t>цвета.</a:t>
            </a:r>
            <a:endParaRPr lang="ru-RU" sz="2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Скругленная прямоугольная выноска 6"/>
          <p:cNvSpPr/>
          <p:nvPr/>
        </p:nvSpPr>
        <p:spPr>
          <a:xfrm>
            <a:off x="504825" y="5041900"/>
            <a:ext cx="8388350" cy="1008063"/>
          </a:xfrm>
          <a:prstGeom prst="wedgeRoundRectCallout">
            <a:avLst>
              <a:gd name="adj1" fmla="val -20645"/>
              <a:gd name="adj2" fmla="val 45297"/>
              <a:gd name="adj3" fmla="val 16667"/>
            </a:avLst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400" b="1">
                <a:solidFill>
                  <a:srgbClr val="990000"/>
                </a:solidFill>
              </a:rPr>
              <a:t>4. С помощью чёрного цвета затемняем цвета радуги.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Составная">
      <a:dk1>
        <a:sysClr val="windowText" lastClr="000000"/>
      </a:dk1>
      <a:lt1>
        <a:sysClr val="window" lastClr="FFFFFF"/>
      </a:lt1>
      <a:dk2>
        <a:srgbClr val="5B6973"/>
      </a:dk2>
      <a:lt2>
        <a:srgbClr val="E7ECED"/>
      </a:lt2>
      <a:accent1>
        <a:srgbClr val="98C723"/>
      </a:accent1>
      <a:accent2>
        <a:srgbClr val="59B0B9"/>
      </a:accent2>
      <a:accent3>
        <a:srgbClr val="DEAE00"/>
      </a:accent3>
      <a:accent4>
        <a:srgbClr val="B77BB4"/>
      </a:accent4>
      <a:accent5>
        <a:srgbClr val="E0773C"/>
      </a:accent5>
      <a:accent6>
        <a:srgbClr val="A98D63"/>
      </a:accent6>
      <a:hlink>
        <a:srgbClr val="26CBEC"/>
      </a:hlink>
      <a:folHlink>
        <a:srgbClr val="598C8C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ppt/theme/themeOverride2.xml><?xml version="1.0" encoding="utf-8"?>
<a:themeOverride xmlns:a="http://schemas.openxmlformats.org/drawingml/2006/main">
  <a:clrScheme name="Составная">
    <a:dk1>
      <a:sysClr val="windowText" lastClr="000000"/>
    </a:dk1>
    <a:lt1>
      <a:sysClr val="window" lastClr="FFFFFF"/>
    </a:lt1>
    <a:dk2>
      <a:srgbClr val="5B6973"/>
    </a:dk2>
    <a:lt2>
      <a:srgbClr val="E7ECED"/>
    </a:lt2>
    <a:accent1>
      <a:srgbClr val="98C723"/>
    </a:accent1>
    <a:accent2>
      <a:srgbClr val="59B0B9"/>
    </a:accent2>
    <a:accent3>
      <a:srgbClr val="DEAE00"/>
    </a:accent3>
    <a:accent4>
      <a:srgbClr val="B77BB4"/>
    </a:accent4>
    <a:accent5>
      <a:srgbClr val="E0773C"/>
    </a:accent5>
    <a:accent6>
      <a:srgbClr val="A98D63"/>
    </a:accent6>
    <a:hlink>
      <a:srgbClr val="26CBEC"/>
    </a:hlink>
    <a:folHlink>
      <a:srgbClr val="598C8C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1345</TotalTime>
  <Words>216</Words>
  <Application>Microsoft Office PowerPoint</Application>
  <PresentationFormat>Экран (4:3)</PresentationFormat>
  <Paragraphs>42</Paragraphs>
  <Slides>14</Slides>
  <Notes>3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Шаблон оформления</vt:lpstr>
      </vt:variant>
      <vt:variant>
        <vt:i4>4</vt:i4>
      </vt:variant>
      <vt:variant>
        <vt:lpstr>Заголовки слайдов</vt:lpstr>
      </vt:variant>
      <vt:variant>
        <vt:i4>14</vt:i4>
      </vt:variant>
    </vt:vector>
  </HeadingPairs>
  <TitlesOfParts>
    <vt:vector size="22" baseType="lpstr">
      <vt:lpstr>Arial</vt:lpstr>
      <vt:lpstr>Calibri</vt:lpstr>
      <vt:lpstr>Constantia</vt:lpstr>
      <vt:lpstr>Wingdings 2</vt:lpstr>
      <vt:lpstr>Поток</vt:lpstr>
      <vt:lpstr>Поток</vt:lpstr>
      <vt:lpstr>Поток</vt:lpstr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Софья</dc:creator>
  <cp:lastModifiedBy>Admin</cp:lastModifiedBy>
  <cp:revision>95</cp:revision>
  <dcterms:created xsi:type="dcterms:W3CDTF">2012-09-17T15:13:52Z</dcterms:created>
  <dcterms:modified xsi:type="dcterms:W3CDTF">2013-10-04T12:07:33Z</dcterms:modified>
</cp:coreProperties>
</file>